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75" r:id="rId5"/>
    <p:sldId id="269" r:id="rId6"/>
    <p:sldId id="268" r:id="rId7"/>
    <p:sldId id="261" r:id="rId8"/>
    <p:sldId id="262" r:id="rId9"/>
    <p:sldId id="263" r:id="rId10"/>
    <p:sldId id="264" r:id="rId11"/>
    <p:sldId id="276" r:id="rId12"/>
    <p:sldId id="266" r:id="rId13"/>
    <p:sldId id="270" r:id="rId14"/>
    <p:sldId id="274" r:id="rId15"/>
    <p:sldId id="27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D433"/>
    <a:srgbClr val="8AB545"/>
    <a:srgbClr val="6C9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0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1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4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9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5:18.3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5:40.080"/>
    </inkml:context>
    <inkml:brush xml:id="br0">
      <inkml:brushProperty name="width" value="0.035" units="cm"/>
      <inkml:brushProperty name="height" value="0.035" units="cm"/>
      <inkml:brushProperty name="color" value="#3A3A3A"/>
    </inkml:brush>
  </inkml:definitions>
  <inkml:trace contextRef="#ctx0" brushRef="#br0">0 1 24575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5:41.377"/>
    </inkml:context>
    <inkml:brush xml:id="br0">
      <inkml:brushProperty name="width" value="0.035" units="cm"/>
      <inkml:brushProperty name="height" value="0.035" units="cm"/>
      <inkml:brushProperty name="color" value="#3A3A3A"/>
    </inkml:brush>
  </inkml:definitions>
  <inkml:trace contextRef="#ctx0" brushRef="#br0">1 0 24575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5:42.236"/>
    </inkml:context>
    <inkml:brush xml:id="br0">
      <inkml:brushProperty name="width" value="0.035" units="cm"/>
      <inkml:brushProperty name="height" value="0.035" units="cm"/>
      <inkml:brushProperty name="color" value="#3A3A3A"/>
    </inkml:brush>
  </inkml:definitions>
  <inkml:trace contextRef="#ctx0" brushRef="#br0">0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5:42.971"/>
    </inkml:context>
    <inkml:brush xml:id="br0">
      <inkml:brushProperty name="width" value="0.035" units="cm"/>
      <inkml:brushProperty name="height" value="0.035" units="cm"/>
      <inkml:brushProperty name="color" value="#3A3A3A"/>
    </inkml:brush>
  </inkml:definitions>
  <inkml:trace contextRef="#ctx0" brushRef="#br0">0 2 24575,'0'-1'0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5:44.565"/>
    </inkml:context>
    <inkml:brush xml:id="br0">
      <inkml:brushProperty name="width" value="0.035" units="cm"/>
      <inkml:brushProperty name="height" value="0.035" units="cm"/>
      <inkml:brushProperty name="color" value="#3A3A3A"/>
    </inkml:brush>
  </inkml:definitions>
  <inkml:trace contextRef="#ctx0" brushRef="#br0">0 3 24575,'0'-1'0,"0"0"0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5:44.894"/>
    </inkml:context>
    <inkml:brush xml:id="br0">
      <inkml:brushProperty name="width" value="0.035" units="cm"/>
      <inkml:brushProperty name="height" value="0.035" units="cm"/>
      <inkml:brushProperty name="color" value="#3A3A3A"/>
    </inkml:brush>
  </inkml:definitions>
  <inkml:trace contextRef="#ctx0" brushRef="#br0">5 0 24575,'-2'0'-9830,"-1"0"11469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1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5:47.644"/>
    </inkml:context>
    <inkml:brush xml:id="br0">
      <inkml:brushProperty name="width" value="0.035" units="cm"/>
      <inkml:brushProperty name="height" value="0.035" units="cm"/>
      <inkml:brushProperty name="color" value="#3A3A3A"/>
    </inkml:brush>
  </inkml:definitions>
  <inkml:trace contextRef="#ctx0" brushRef="#br0">0 73 24575,'8'-41'0,"0"10"0,-8 42 0,0 0 0,0 0 0,1 0 0,1 0 0,5 20 0,-3-17 0,-2 0 0,3 29 0,-6-40 0,-1-16 0,0-22 0,2 32 0,1-1 0,0 1 0,0-1 0,0 1 0,0-1 0,0 1 0,1 0 0,-1 0 0,1 0 0,0 0 0,0 0 0,0 0 0,5-4 0,-7 42 0,-4-16 0,3-15 0,0 0 0,0 1 0,0-1 0,0 0 0,1 1 0,0-1 0,0 1 0,0-1 0,1 7 0,1-14 0,1 1 0,-1-1 0,0 0 0,0 0 0,-1 0 0,1 0 0,-1 0 0,1 0 0,-1 0 0,1-5 0,0-6 0,0-1 0,0 1 0,-2-22 0,0 31-118,1 7 156,3 17 162,2 29-1685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5:51.629"/>
    </inkml:context>
    <inkml:brush xml:id="br0">
      <inkml:brushProperty name="width" value="0.035" units="cm"/>
      <inkml:brushProperty name="height" value="0.035" units="cm"/>
      <inkml:brushProperty name="color" value="#3A3A3A"/>
    </inkml:brush>
  </inkml:definitions>
  <inkml:trace contextRef="#ctx0" brushRef="#br0">1 4 24575,'0'-1'0,"0"-1"0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5:52.349"/>
    </inkml:context>
    <inkml:brush xml:id="br0">
      <inkml:brushProperty name="width" value="0.035" units="cm"/>
      <inkml:brushProperty name="height" value="0.035" units="cm"/>
      <inkml:brushProperty name="color" value="#3A3A3A"/>
    </inkml:brush>
  </inkml:definitions>
  <inkml:trace contextRef="#ctx0" brushRef="#br0">0 0 24575,'0'1'0,"0"1"0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5:52.677"/>
    </inkml:context>
    <inkml:brush xml:id="br0">
      <inkml:brushProperty name="width" value="0.035" units="cm"/>
      <inkml:brushProperty name="height" value="0.035" units="cm"/>
      <inkml:brushProperty name="color" value="#3A3A3A"/>
    </inkml:brush>
  </inkml:definitions>
  <inkml:trace contextRef="#ctx0" brushRef="#br0">0 1 24575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5:53.005"/>
    </inkml:context>
    <inkml:brush xml:id="br0">
      <inkml:brushProperty name="width" value="0.035" units="cm"/>
      <inkml:brushProperty name="height" value="0.035" units="cm"/>
      <inkml:brushProperty name="color" value="#3A3A3A"/>
    </inkml:brush>
  </inkml:definitions>
  <inkml:trace contextRef="#ctx0" brushRef="#br0">6 34 24575,'0'-1'0,"0"-1"0,0-1 0,0-1 0,-1-1 0,0 0 0,0-2 0,-1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5:53.333"/>
    </inkml:context>
    <inkml:brush xml:id="br0">
      <inkml:brushProperty name="width" value="0.035" units="cm"/>
      <inkml:brushProperty name="height" value="0.035" units="cm"/>
      <inkml:brushProperty name="color" value="#3A3A3A"/>
    </inkml:brush>
  </inkml:definitions>
  <inkml:trace contextRef="#ctx0" brushRef="#br0">0 1 24575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6:01.089"/>
    </inkml:context>
    <inkml:brush xml:id="br0">
      <inkml:brushProperty name="width" value="0.035" units="cm"/>
      <inkml:brushProperty name="height" value="0.035" units="cm"/>
      <inkml:brushProperty name="color" value="#3A3A3A"/>
    </inkml:brush>
  </inkml:definitions>
  <inkml:trace contextRef="#ctx0" brushRef="#br0">125 111 24575,'0'-16'0,"2"24"0,4 14 0,7 19 0,31 87 0,-38-113 0,1-1 0,0 1 0,1-1 0,1-1 0,0 0 0,13 14 0,-14-23 0,-10-15 0,-10-14 0,-1 5 0,0 1 0,2-2 0,0 1 0,1-2 0,2 1 0,0-1 0,-7-33 0,-2-71 0,23 136 0,0 1 0,1-1 0,0 0 0,1-1 0,0 0 0,0 0 0,1 0 0,13 9 0,-21-18 0,-1 0 0,0 1 0,0-1 0,1 0 0,-1 1 0,0-1 0,0 0 0,1 0 0,-1 0 0,0 1 0,1-1 0,-1 0 0,0 0 0,1 0 0,-1 0 0,0 0 0,1 0 0,-1 0 0,0 1 0,1-1 0,-1 0 0,0 0 0,1 0 0,-1 0 0,0-1 0,1 1 0,-1 0 0,1 0 0,-1 0 0,0 0 0,1 0 0,-1 0 0,0 0 0,1-1 0,-2-11 0,-11-17 0,-2 6 0,11 16 0,-1 0 0,0 0 0,0 0 0,-10-10 0,13 16 0,1 1 0,0-1 0,0 1 0,0 0 0,-1-1 0,1 1 0,0 0 0,0 0 0,-1-1 0,1 1 0,0 0 0,-1-1 0,1 1 0,0 0 0,-1 0 0,1 0 0,0-1 0,-1 1 0,1 0 0,-1 0 0,1 0 0,0 0 0,-1 0 0,1 0 0,-1 0 0,1 0 0,0 0 0,-1 0 0,1 0 0,-1 0 0,1 0 0,-1 0 0,1 0 0,0 0 0,-1 0 0,1 1 0,0-1 0,-1 0 0,1 0 0,-1 0 0,1 1 0,0-1 0,0 0 0,-1 0 0,1 1 0,0-1 0,-1 0 0,1 1 0,0-1 0,0 0 0,-1 1 0,1-1 0,0 0 0,0 1 0,0-1 0,0 1 0,0-1 0,0 0 0,-1 1 0,1-1 0,0 1 0,0 1 0,0 0 0,-1 1 0,1-1 0,0 0 0,0 0 0,0 0 0,1 0 0,-1 1 0,0-1 0,2 4 0,19 39 0,-7-14 0,28 48 0,-40-80 0,-4-9 0,-7-13 0,-12 1 0,14 20 0,9 17 0,-48-71 0,41 48 0,-43-59 0,43 60 0,1 2 0,1 1 0,-1-1 0,0 1 0,-1 0 0,1 0 0,-1 0 0,-8-5 0,13 9 0,0 0 0,0 0 0,-1 0 0,1 0 0,0 0 0,0-1 0,0 1 0,0 0 0,0 0 0,0 0 0,-1 0 0,1 0 0,0 0 0,0 0 0,0 0 0,0 0 0,0 0 0,0 0 0,0 0 0,-1 0 0,1 0 0,0 0 0,0 0 0,0 0 0,0 0 0,0 1 0,0-1 0,-1 0 0,1 0 0,0 0 0,0 0 0,0 0 0,0 0 0,0 0 0,0 0 0,0 0 0,0 0 0,0 0 0,0 1 0,-1-1 0,1 0 0,0 0 0,0 0 0,0 0 0,0 0 0,0 0 0,0 1 0,0-1 0,0 0 0,0 0 0,0 0 0,0 0 0,0 0 0,0 0 0,0 0 0,0 1 0,0-1 0,3 13 0,7 10 0,-2-8 0,-1 1 0,-1-1 0,0 2 0,6 25 0,-7-20 0,17 38 0,-19-53 0,-1 0 0,0 0 0,0 0 0,0 1 0,-1-1 0,0 0 0,0 1 0,-1-1 0,0 12 0,0-19 0,0 1 0,0-1 0,0 0 0,-1 1 0,1-1 0,0 1 0,0-1 0,0 0 0,0 1 0,-1-1 0,1 0 0,0 1 0,0-1 0,-1 0 0,1 1 0,0-1 0,-1 0 0,1 0 0,0 1 0,-1-1 0,1 0 0,0 0 0,-1 0 0,1 0 0,0 1 0,-1-1 0,1 0 0,-1 0 0,1 0 0,0 0 0,-1 0 0,1 0 0,-1 0 0,-11-10 0,-2-19 0,10 10 0,0 1 0,-2 0 0,-8-21 0,-10-31 0,22 60 0,-1 1 0,0 0 0,0 0 0,-1 0 0,0 1 0,-1-1 0,0 1 0,0 0 0,-12-13 0,17 22 0,0-1 0,0 0 0,0 0 0,0 0 0,0 1 0,0-1 0,0 0 0,0 0 0,0 1 0,0-1 0,0 0 0,-1 0 0,1 1 0,0-1 0,0 0 0,0 0 0,0 0 0,0 0 0,-1 1 0,1-1 0,0 0 0,0 0 0,0 0 0,0 0 0,-1 1 0,1-1 0,0 0 0,0 0 0,-1 0 0,1 0 0,0 0 0,0 0 0,-1 0 0,1 0 0,0 0 0,0 0 0,0 0 0,-1 0 0,1 0 0,0 0 0,0 0 0,-1 0 0,1 0 0,0 0 0,0 0 0,-1 0 0,1 0 0,0 0 0,0-1 0,0 1 0,-1 0 0,1 0 0,0 0 0,0 0 0,0 0 0,-1-1 0,1 1 0,0 0 0,0 0 0,0 0 0,0-1 0,0 1 0,0 0 0,-1 0 0,1-1 0,0 1 0,6 19 0,7-4 0,-6-7 0,-1-1 0,0 1 0,-1 0 0,0 1 0,7 14 0,2 15 0,-2 1 0,-1-1 0,-2 2 0,4 48 0,-28-150 0,2 25 0,10 32 0,1 0 0,0 0 0,0-1 0,1 1 0,-1 0 0,1 0 0,1-1 0,-2-7 0,-4-23 0,5 32 0,0 0 0,0 0 0,0 0 0,0 0 0,1-1 0,-1 1 0,1 0 0,0 0 0,1 0 0,-1-1 0,2-6 0,-2 11 0,0 0 0,0 0 0,1-1 0,-1 1 0,0 0 0,0 0 0,0-1 0,0 1 0,0 0 0,1 0 0,-1 0 0,0 0 0,0-1 0,0 1 0,1 0 0,-1 0 0,0 0 0,0 0 0,1 0 0,-1 0 0,0 0 0,0-1 0,1 1 0,-1 0 0,0 0 0,0 0 0,1 0 0,-1 0 0,0 0 0,0 0 0,1 0 0,-1 0 0,0 0 0,0 1 0,1-1 0,-1 0 0,0 0 0,0 0 0,1 0 0,-1 0 0,13 11 0,8 14 0,55 71 0,-76-95 0,1 0 0,-1 0 0,1 0 0,-1 0 0,1 0 0,0 0 0,-1-1 0,1 1 0,0 0 0,0 0 0,-1 0 0,1-1 0,0 1 0,0-1 0,0 1 0,0 0 0,0-1 0,0 0 0,0 1 0,0-1 0,0 0 0,0 1 0,0-1 0,0 0 0,0 0 0,0 0 0,0 0 0,0 0 0,0 0 0,0 0 0,1 0 0,-1 0 0,0 0 0,0-1 0,0 1 0,0-1 0,0 1 0,0 0 0,0-1 0,0 0 0,1 0 0,-1 0 0,0 0 0,0-1 0,0 1 0,0 0 0,0-1 0,0 1 0,0 0 0,-1-1 0,1 1 0,0-1 0,-1 1 0,0-1 0,1 1 0,-1-1 0,0 1 0,1-1 0,-1 0 0,0 1 0,0-1 0,0 1 0,0-1 0,-1 0 0,1 1 0,0-1 0,-1 1 0,0-3 0,0 2 0,0 0 0,1 0 0,-1 0 0,0 0 0,-1 0 0,1 0 0,0 0 0,-1 1 0,1-1 0,-3-2 0,3 3 0,1 1 0,-1 0 0,0-1 0,1 1 0,-1-1 0,0 1 0,1 0 0,-1 0 0,0-1 0,0 1 0,1 0 0,-1 0 0,0 0 0,0 0 0,1 0 0,-1 0 0,0 0 0,0 0 0,0 0 0,-1 1 0,0 0 0,0 0 0,-1 1 0,1-1 0,0 1 0,0 0 0,0-1 0,0 1 0,0 0 0,0 0 0,1 0 0,-1 1 0,1-1 0,-1 0 0,1 1 0,-1 2 0,0-1 0,-7 17 0,12-20 0,9-10 0,21-31-1365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6:17.041"/>
    </inkml:context>
    <inkml:brush xml:id="br0">
      <inkml:brushProperty name="width" value="0.035" units="cm"/>
      <inkml:brushProperty name="height" value="0.035" units="cm"/>
      <inkml:brushProperty name="color" value="#585858"/>
    </inkml:brush>
  </inkml:definitions>
  <inkml:trace contextRef="#ctx0" brushRef="#br0">1 1 24575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6:18.807"/>
    </inkml:context>
    <inkml:brush xml:id="br0">
      <inkml:brushProperty name="width" value="0.035" units="cm"/>
      <inkml:brushProperty name="height" value="0.035" units="cm"/>
      <inkml:brushProperty name="color" value="#585858"/>
    </inkml:brush>
  </inkml:definitions>
  <inkml:trace contextRef="#ctx0" brushRef="#br0">0 1 24575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4:36:20.042"/>
    </inkml:context>
    <inkml:brush xml:id="br0">
      <inkml:brushProperty name="width" value="0.035" units="cm"/>
      <inkml:brushProperty name="height" value="0.035" units="cm"/>
      <inkml:brushProperty name="color" value="#585858"/>
    </inkml:brush>
  </inkml:definitions>
  <inkml:trace contextRef="#ctx0" brushRef="#br0">1 1 24575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2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3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5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5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6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6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8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24575,'-6'0'0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932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926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9764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463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120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940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781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6738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33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420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5713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518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68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224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6346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354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501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BB4EA54-F8B1-4CC8-87F5-E94E5F6ED24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63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0.png"/><Relationship Id="rId26" Type="http://schemas.openxmlformats.org/officeDocument/2006/relationships/image" Target="../media/image12.png"/><Relationship Id="rId39" Type="http://schemas.openxmlformats.org/officeDocument/2006/relationships/customXml" Target="../ink/ink28.xml"/><Relationship Id="rId21" Type="http://schemas.openxmlformats.org/officeDocument/2006/relationships/customXml" Target="../ink/ink15.xml"/><Relationship Id="rId34" Type="http://schemas.openxmlformats.org/officeDocument/2006/relationships/customXml" Target="../ink/ink25.xml"/><Relationship Id="rId7" Type="http://schemas.openxmlformats.org/officeDocument/2006/relationships/customXml" Target="../ink/ink4.xml"/><Relationship Id="rId12" Type="http://schemas.openxmlformats.org/officeDocument/2006/relationships/customXml" Target="../ink/ink9.xml"/><Relationship Id="rId17" Type="http://schemas.openxmlformats.org/officeDocument/2006/relationships/customXml" Target="../ink/ink13.xml"/><Relationship Id="rId25" Type="http://schemas.openxmlformats.org/officeDocument/2006/relationships/customXml" Target="../ink/ink19.xml"/><Relationship Id="rId33" Type="http://schemas.openxmlformats.org/officeDocument/2006/relationships/image" Target="../media/image16.png"/><Relationship Id="rId38" Type="http://schemas.openxmlformats.org/officeDocument/2006/relationships/image" Target="../media/image18.png"/><Relationship Id="rId2" Type="http://schemas.openxmlformats.org/officeDocument/2006/relationships/image" Target="../media/image9.png"/><Relationship Id="rId16" Type="http://schemas.openxmlformats.org/officeDocument/2006/relationships/customXml" Target="../ink/ink12.xml"/><Relationship Id="rId20" Type="http://schemas.openxmlformats.org/officeDocument/2006/relationships/image" Target="../media/image11.png"/><Relationship Id="rId29" Type="http://schemas.openxmlformats.org/officeDocument/2006/relationships/customXml" Target="../ink/ink21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24" Type="http://schemas.openxmlformats.org/officeDocument/2006/relationships/customXml" Target="../ink/ink18.xml"/><Relationship Id="rId32" Type="http://schemas.openxmlformats.org/officeDocument/2006/relationships/customXml" Target="../ink/ink24.xml"/><Relationship Id="rId37" Type="http://schemas.openxmlformats.org/officeDocument/2006/relationships/customXml" Target="../ink/ink27.xml"/><Relationship Id="rId40" Type="http://schemas.openxmlformats.org/officeDocument/2006/relationships/customXml" Target="../ink/ink29.xml"/><Relationship Id="rId5" Type="http://schemas.openxmlformats.org/officeDocument/2006/relationships/customXml" Target="../ink/ink2.xml"/><Relationship Id="rId15" Type="http://schemas.openxmlformats.org/officeDocument/2006/relationships/customXml" Target="../ink/ink11.xml"/><Relationship Id="rId23" Type="http://schemas.openxmlformats.org/officeDocument/2006/relationships/customXml" Target="../ink/ink17.xml"/><Relationship Id="rId28" Type="http://schemas.openxmlformats.org/officeDocument/2006/relationships/image" Target="../media/image15.png"/><Relationship Id="rId36" Type="http://schemas.openxmlformats.org/officeDocument/2006/relationships/image" Target="../media/image17.png"/><Relationship Id="rId10" Type="http://schemas.openxmlformats.org/officeDocument/2006/relationships/customXml" Target="../ink/ink7.xml"/><Relationship Id="rId19" Type="http://schemas.openxmlformats.org/officeDocument/2006/relationships/customXml" Target="../ink/ink14.xml"/><Relationship Id="rId31" Type="http://schemas.openxmlformats.org/officeDocument/2006/relationships/customXml" Target="../ink/ink23.xml"/><Relationship Id="rId4" Type="http://schemas.openxmlformats.org/officeDocument/2006/relationships/image" Target="../media/image13.png"/><Relationship Id="rId9" Type="http://schemas.openxmlformats.org/officeDocument/2006/relationships/customXml" Target="../ink/ink6.xml"/><Relationship Id="rId14" Type="http://schemas.openxmlformats.org/officeDocument/2006/relationships/customXml" Target="../ink/ink10.xml"/><Relationship Id="rId22" Type="http://schemas.openxmlformats.org/officeDocument/2006/relationships/customXml" Target="../ink/ink16.xml"/><Relationship Id="rId27" Type="http://schemas.openxmlformats.org/officeDocument/2006/relationships/customXml" Target="../ink/ink20.xml"/><Relationship Id="rId30" Type="http://schemas.openxmlformats.org/officeDocument/2006/relationships/customXml" Target="../ink/ink22.xml"/><Relationship Id="rId35" Type="http://schemas.openxmlformats.org/officeDocument/2006/relationships/customXml" Target="../ink/ink26.xml"/><Relationship Id="rId8" Type="http://schemas.openxmlformats.org/officeDocument/2006/relationships/customXml" Target="../ink/ink5.xml"/><Relationship Id="rId3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ED32-3F02-301F-A6C5-7F4FF96A1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9182"/>
            <a:ext cx="9144000" cy="2387600"/>
          </a:xfrm>
        </p:spPr>
        <p:txBody>
          <a:bodyPr/>
          <a:lstStyle/>
          <a:p>
            <a:r>
              <a:rPr lang="en-US" sz="4800" b="1" i="1" u="sng" dirty="0">
                <a:effectLst/>
                <a:latin typeface="Arial Black" panose="020B0A04020102020204" pitchFamily="34" charset="0"/>
                <a:ea typeface="Times New Roman" panose="02020603050405020304" pitchFamily="18" charset="0"/>
              </a:rPr>
              <a:t>Bank </a:t>
            </a:r>
            <a:r>
              <a:rPr lang="en-US" sz="4800" b="1" i="1" u="sng">
                <a:effectLst/>
                <a:latin typeface="Arial Black" panose="020B0A04020102020204" pitchFamily="34" charset="0"/>
                <a:ea typeface="Times New Roman" panose="02020603050405020304" pitchFamily="18" charset="0"/>
              </a:rPr>
              <a:t>Management System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BB250BC-9B89-51EA-3691-77CDB9CC8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724179" cy="861420"/>
          </a:xfrm>
        </p:spPr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7851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D4A1-F54D-939A-91A8-C2CA35995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183" y="833121"/>
            <a:ext cx="2793159" cy="1099457"/>
          </a:xfrm>
        </p:spPr>
        <p:txBody>
          <a:bodyPr/>
          <a:lstStyle/>
          <a:p>
            <a:r>
              <a:rPr lang="en-US" sz="3200" b="1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Fast Cash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b="1" dirty="0"/>
          </a:p>
        </p:txBody>
      </p:sp>
      <p:pic>
        <p:nvPicPr>
          <p:cNvPr id="24" name="Content Placeholder 23" descr="A close-up of a machine">
            <a:extLst>
              <a:ext uri="{FF2B5EF4-FFF2-40B4-BE49-F238E27FC236}">
                <a16:creationId xmlns:a16="http://schemas.microsoft.com/office/drawing/2014/main" id="{6692C52C-A755-F410-D8D7-2F1CB58DE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159" y="513184"/>
            <a:ext cx="6270658" cy="583163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B2DDF-C98A-AC42-C1FD-288F8B734F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2183" y="1997528"/>
            <a:ext cx="3612988" cy="4027351"/>
          </a:xfrm>
        </p:spPr>
        <p:txBody>
          <a:bodyPr/>
          <a:lstStyle/>
          <a:p>
            <a:pPr marL="285750" marR="8890" indent="-285750">
              <a:spcAft>
                <a:spcPts val="435"/>
              </a:spcAft>
              <a:buFont typeface="Wingdings" panose="05000000000000000000" pitchFamily="2" charset="2"/>
              <a:buChar char="Ø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</a:rPr>
              <a:t>Here Customer Can Withdraw Cash Using Some Predefined Amount Options.</a:t>
            </a:r>
          </a:p>
          <a:p>
            <a:pPr marL="285750" marR="889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Clicking on Buttons with Amounts will display message Amount Debited. </a:t>
            </a:r>
          </a:p>
          <a:p>
            <a:pPr marL="285750" marR="889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effectLst/>
              </a:rPr>
              <a:t>If Current Balance is less than Amount Selected , Insufficient Funds  message will be displayed.</a:t>
            </a:r>
          </a:p>
          <a:p>
            <a:pPr marL="285750" marR="889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Back  Button will redirect to Main Window.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FFCDCB-C6E7-74E0-AD28-689C2DFDE78F}"/>
              </a:ext>
            </a:extLst>
          </p:cNvPr>
          <p:cNvGrpSpPr/>
          <p:nvPr/>
        </p:nvGrpSpPr>
        <p:grpSpPr>
          <a:xfrm>
            <a:off x="7402063" y="3254691"/>
            <a:ext cx="22320" cy="11160"/>
            <a:chOff x="7402063" y="3254691"/>
            <a:chExt cx="22320" cy="1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589B6BC-686B-D92B-96C9-6CD350702EB4}"/>
                    </a:ext>
                  </a:extLst>
                </p14:cNvPr>
                <p14:cNvContentPartPr/>
                <p14:nvPr/>
              </p14:nvContentPartPr>
              <p14:xfrm>
                <a:off x="7402063" y="3265491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589B6BC-686B-D92B-96C9-6CD350702EB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93063" y="32568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D04BAE5-8278-6B4E-E938-843A67A6967E}"/>
                    </a:ext>
                  </a:extLst>
                </p14:cNvPr>
                <p14:cNvContentPartPr/>
                <p14:nvPr/>
              </p14:nvContentPartPr>
              <p14:xfrm>
                <a:off x="7424023" y="3254691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D04BAE5-8278-6B4E-E938-843A67A6967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5383" y="32460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D3DD963-A594-370E-E468-4A4FC6E05BAF}"/>
              </a:ext>
            </a:extLst>
          </p:cNvPr>
          <p:cNvGrpSpPr/>
          <p:nvPr/>
        </p:nvGrpSpPr>
        <p:grpSpPr>
          <a:xfrm>
            <a:off x="7402063" y="3200331"/>
            <a:ext cx="22320" cy="360"/>
            <a:chOff x="7402063" y="3200331"/>
            <a:chExt cx="2232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34B1603-1CA1-B541-DB40-2F514C7EAA3F}"/>
                    </a:ext>
                  </a:extLst>
                </p14:cNvPr>
                <p14:cNvContentPartPr/>
                <p14:nvPr/>
              </p14:nvContentPartPr>
              <p14:xfrm>
                <a:off x="7402063" y="3200331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34B1603-1CA1-B541-DB40-2F514C7EAA3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93063" y="31913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464D28-B05C-91FE-8CA9-5F662B6EF1BC}"/>
                    </a:ext>
                  </a:extLst>
                </p14:cNvPr>
                <p14:cNvContentPartPr/>
                <p14:nvPr/>
              </p14:nvContentPartPr>
              <p14:xfrm>
                <a:off x="7424023" y="3200331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464D28-B05C-91FE-8CA9-5F662B6EF1B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5383" y="31913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D3C3FB-2225-1538-6269-B63545BCCA73}"/>
              </a:ext>
            </a:extLst>
          </p:cNvPr>
          <p:cNvGrpSpPr/>
          <p:nvPr/>
        </p:nvGrpSpPr>
        <p:grpSpPr>
          <a:xfrm>
            <a:off x="7543903" y="3221931"/>
            <a:ext cx="11160" cy="360"/>
            <a:chOff x="7543903" y="3221931"/>
            <a:chExt cx="111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91747A1-2291-D136-6FE5-C7EEEF3C3E62}"/>
                    </a:ext>
                  </a:extLst>
                </p14:cNvPr>
                <p14:cNvContentPartPr/>
                <p14:nvPr/>
              </p14:nvContentPartPr>
              <p14:xfrm>
                <a:off x="7543903" y="3221931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91747A1-2291-D136-6FE5-C7EEEF3C3E6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3490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31E261F-D11D-21C5-238E-AC5849A2A307}"/>
                    </a:ext>
                  </a:extLst>
                </p14:cNvPr>
                <p14:cNvContentPartPr/>
                <p14:nvPr/>
              </p14:nvContentPartPr>
              <p14:xfrm>
                <a:off x="7543903" y="3221931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31E261F-D11D-21C5-238E-AC5849A2A30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3490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11AC248-318F-4737-9FF7-DE1CC31FD0CF}"/>
                    </a:ext>
                  </a:extLst>
                </p14:cNvPr>
                <p14:cNvContentPartPr/>
                <p14:nvPr/>
              </p14:nvContentPartPr>
              <p14:xfrm>
                <a:off x="7543903" y="3221931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11AC248-318F-4737-9FF7-DE1CC31FD0C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3490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B77956A-D1BC-506B-1BAF-2D0AB859CD00}"/>
                    </a:ext>
                  </a:extLst>
                </p14:cNvPr>
                <p14:cNvContentPartPr/>
                <p14:nvPr/>
              </p14:nvContentPartPr>
              <p14:xfrm>
                <a:off x="7554703" y="3221931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B77956A-D1BC-506B-1BAF-2D0AB859CD0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4570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E04A0E1-ABFE-854E-F91D-C7CD4A709D10}"/>
                  </a:ext>
                </a:extLst>
              </p14:cNvPr>
              <p14:cNvContentPartPr/>
              <p14:nvPr/>
            </p14:nvContentPartPr>
            <p14:xfrm>
              <a:off x="7443823" y="3243891"/>
              <a:ext cx="21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E04A0E1-ABFE-854E-F91D-C7CD4A709D1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34823" y="3235251"/>
                <a:ext cx="198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9F202503-0851-57F5-2BD5-049E5A78C40B}"/>
              </a:ext>
            </a:extLst>
          </p:cNvPr>
          <p:cNvGrpSpPr/>
          <p:nvPr/>
        </p:nvGrpSpPr>
        <p:grpSpPr>
          <a:xfrm>
            <a:off x="7380463" y="3221931"/>
            <a:ext cx="43920" cy="360"/>
            <a:chOff x="7380463" y="3221931"/>
            <a:chExt cx="4392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A4794BB-AC19-7C3B-F715-55AF1E49A508}"/>
                    </a:ext>
                  </a:extLst>
                </p14:cNvPr>
                <p14:cNvContentPartPr/>
                <p14:nvPr/>
              </p14:nvContentPartPr>
              <p14:xfrm>
                <a:off x="7380463" y="3221931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4794BB-AC19-7C3B-F715-55AF1E49A50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7146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D905F2B-FC97-E54F-398F-5B4EA8EA692F}"/>
                    </a:ext>
                  </a:extLst>
                </p14:cNvPr>
                <p14:cNvContentPartPr/>
                <p14:nvPr/>
              </p14:nvContentPartPr>
              <p14:xfrm>
                <a:off x="7424023" y="3221931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D905F2B-FC97-E54F-398F-5B4EA8EA692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538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B619AE8-61DA-FA89-3AA0-2F1FAC068386}"/>
                    </a:ext>
                  </a:extLst>
                </p14:cNvPr>
                <p14:cNvContentPartPr/>
                <p14:nvPr/>
              </p14:nvContentPartPr>
              <p14:xfrm>
                <a:off x="7413223" y="3221931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B619AE8-61DA-FA89-3AA0-2F1FAC06838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0458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8AF849-19F1-9D90-E18C-5CAACF477ECE}"/>
                  </a:ext>
                </a:extLst>
              </p14:cNvPr>
              <p14:cNvContentPartPr/>
              <p14:nvPr/>
            </p14:nvContentPartPr>
            <p14:xfrm>
              <a:off x="7549485" y="321739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8AF849-19F1-9D90-E18C-5CAACF477EC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43005" y="3211275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5EF9C945-B608-D8E7-36E6-065E7E16831D}"/>
              </a:ext>
            </a:extLst>
          </p:cNvPr>
          <p:cNvGrpSpPr/>
          <p:nvPr/>
        </p:nvGrpSpPr>
        <p:grpSpPr>
          <a:xfrm>
            <a:off x="7525005" y="3189315"/>
            <a:ext cx="39960" cy="60480"/>
            <a:chOff x="7525005" y="3189315"/>
            <a:chExt cx="39960" cy="6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D01BA45-0D7C-CFEB-0ADE-FDD054E1C6ED}"/>
                    </a:ext>
                  </a:extLst>
                </p14:cNvPr>
                <p14:cNvContentPartPr/>
                <p14:nvPr/>
              </p14:nvContentPartPr>
              <p14:xfrm>
                <a:off x="7549485" y="3213435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D01BA45-0D7C-CFEB-0ADE-FDD054E1C6E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43005" y="320731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E261FD3-731A-AE9F-C1EF-F05BBDC75C9B}"/>
                    </a:ext>
                  </a:extLst>
                </p14:cNvPr>
                <p14:cNvContentPartPr/>
                <p14:nvPr/>
              </p14:nvContentPartPr>
              <p14:xfrm>
                <a:off x="7564605" y="3221355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E261FD3-731A-AE9F-C1EF-F05BBDC75C9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58485" y="321523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11C017D-5A5F-6473-768F-6859E9651843}"/>
                    </a:ext>
                  </a:extLst>
                </p14:cNvPr>
                <p14:cNvContentPartPr/>
                <p14:nvPr/>
              </p14:nvContentPartPr>
              <p14:xfrm>
                <a:off x="7555245" y="3223155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11C017D-5A5F-6473-768F-6859E965184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48765" y="321703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319A8C6-F734-3B94-0826-D8E4CD67894B}"/>
                    </a:ext>
                  </a:extLst>
                </p14:cNvPr>
                <p14:cNvContentPartPr/>
                <p14:nvPr/>
              </p14:nvContentPartPr>
              <p14:xfrm>
                <a:off x="7543725" y="3232155"/>
                <a:ext cx="360" cy="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319A8C6-F734-3B94-0826-D8E4CD67894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37605" y="3226035"/>
                  <a:ext cx="1260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AD90F81-65FA-BF6D-DC90-53BAF5917D9D}"/>
                    </a:ext>
                  </a:extLst>
                </p14:cNvPr>
                <p14:cNvContentPartPr/>
                <p14:nvPr/>
              </p14:nvContentPartPr>
              <p14:xfrm>
                <a:off x="7543725" y="3220275"/>
                <a:ext cx="360" cy="1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AD90F81-65FA-BF6D-DC90-53BAF5917D9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37605" y="3214155"/>
                  <a:ext cx="1260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6C2E40F-FE0F-D959-E565-AE20959C3996}"/>
                    </a:ext>
                  </a:extLst>
                </p14:cNvPr>
                <p14:cNvContentPartPr/>
                <p14:nvPr/>
              </p14:nvContentPartPr>
              <p14:xfrm>
                <a:off x="7525005" y="3202275"/>
                <a:ext cx="180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6C2E40F-FE0F-D959-E565-AE20959C399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518885" y="3196155"/>
                  <a:ext cx="140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B3DE913-CCFB-3A9B-FF56-F6E23979DB64}"/>
                    </a:ext>
                  </a:extLst>
                </p14:cNvPr>
                <p14:cNvContentPartPr/>
                <p14:nvPr/>
              </p14:nvContentPartPr>
              <p14:xfrm>
                <a:off x="7528605" y="3189315"/>
                <a:ext cx="30960" cy="60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B3DE913-CCFB-3A9B-FF56-F6E23979DB6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522125" y="3183195"/>
                  <a:ext cx="4320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131070-463F-D9C4-AAEE-40F9425AF678}"/>
              </a:ext>
            </a:extLst>
          </p:cNvPr>
          <p:cNvGrpSpPr/>
          <p:nvPr/>
        </p:nvGrpSpPr>
        <p:grpSpPr>
          <a:xfrm>
            <a:off x="7369485" y="3179235"/>
            <a:ext cx="96120" cy="147960"/>
            <a:chOff x="7369485" y="3179235"/>
            <a:chExt cx="96120" cy="1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0C19F68-BC52-DA63-3935-4C1480236407}"/>
                    </a:ext>
                  </a:extLst>
                </p14:cNvPr>
                <p14:cNvContentPartPr/>
                <p14:nvPr/>
              </p14:nvContentPartPr>
              <p14:xfrm>
                <a:off x="7455885" y="3282915"/>
                <a:ext cx="360" cy="1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0C19F68-BC52-DA63-3935-4C148023640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49765" y="3276795"/>
                  <a:ext cx="1260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364421F-0F17-F74C-1B7C-143CA9B68E19}"/>
                    </a:ext>
                  </a:extLst>
                </p14:cNvPr>
                <p14:cNvContentPartPr/>
                <p14:nvPr/>
              </p14:nvContentPartPr>
              <p14:xfrm>
                <a:off x="7431405" y="3240435"/>
                <a:ext cx="360" cy="1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364421F-0F17-F74C-1B7C-143CA9B68E1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24925" y="3234315"/>
                  <a:ext cx="1260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D23AE8E-AF31-210B-286F-C65A7BF45808}"/>
                    </a:ext>
                  </a:extLst>
                </p14:cNvPr>
                <p14:cNvContentPartPr/>
                <p14:nvPr/>
              </p14:nvContentPartPr>
              <p14:xfrm>
                <a:off x="7431405" y="3244035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D23AE8E-AF31-210B-286F-C65A7BF4580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24925" y="323791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2BF5A69-6E5A-7CE2-46F1-CDBB5D19886F}"/>
                    </a:ext>
                  </a:extLst>
                </p14:cNvPr>
                <p14:cNvContentPartPr/>
                <p14:nvPr/>
              </p14:nvContentPartPr>
              <p14:xfrm>
                <a:off x="7429245" y="3229995"/>
                <a:ext cx="2160" cy="12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2BF5A69-6E5A-7CE2-46F1-CDBB5D19886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23125" y="3223875"/>
                  <a:ext cx="144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147C090-B05C-0389-D472-4601CCE76E9C}"/>
                    </a:ext>
                  </a:extLst>
                </p14:cNvPr>
                <p14:cNvContentPartPr/>
                <p14:nvPr/>
              </p14:nvContentPartPr>
              <p14:xfrm>
                <a:off x="7406565" y="3179235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147C090-B05C-0389-D472-4601CCE76E9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00445" y="317311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E08EEAD-B4F7-8583-B4C7-6693D9421763}"/>
                    </a:ext>
                  </a:extLst>
                </p14:cNvPr>
                <p14:cNvContentPartPr/>
                <p14:nvPr/>
              </p14:nvContentPartPr>
              <p14:xfrm>
                <a:off x="7369485" y="3179595"/>
                <a:ext cx="96120" cy="147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E08EEAD-B4F7-8583-B4C7-6693D942176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63365" y="3173475"/>
                  <a:ext cx="10836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7591C47-8CA2-62F4-0251-4B7D34951A56}"/>
              </a:ext>
            </a:extLst>
          </p:cNvPr>
          <p:cNvGrpSpPr/>
          <p:nvPr/>
        </p:nvGrpSpPr>
        <p:grpSpPr>
          <a:xfrm>
            <a:off x="7372365" y="3219195"/>
            <a:ext cx="9720" cy="11880"/>
            <a:chOff x="7372365" y="3219195"/>
            <a:chExt cx="9720" cy="1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F5DC83E-2337-9EC4-65E9-F59D40B3614A}"/>
                    </a:ext>
                  </a:extLst>
                </p14:cNvPr>
                <p14:cNvContentPartPr/>
                <p14:nvPr/>
              </p14:nvContentPartPr>
              <p14:xfrm>
                <a:off x="7375965" y="3224955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F5DC83E-2337-9EC4-65E9-F59D40B3614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369845" y="321883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CB4C77D-1008-2EE6-5E90-1997973B4C8D}"/>
                    </a:ext>
                  </a:extLst>
                </p14:cNvPr>
                <p14:cNvContentPartPr/>
                <p14:nvPr/>
              </p14:nvContentPartPr>
              <p14:xfrm>
                <a:off x="7372365" y="3219195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CB4C77D-1008-2EE6-5E90-1997973B4C8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365885" y="321307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21F2184-7CA1-C9A7-F7B2-AE8A3A523FDD}"/>
                    </a:ext>
                  </a:extLst>
                </p14:cNvPr>
                <p14:cNvContentPartPr/>
                <p14:nvPr/>
              </p14:nvContentPartPr>
              <p14:xfrm>
                <a:off x="7381725" y="3230715"/>
                <a:ext cx="36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21F2184-7CA1-C9A7-F7B2-AE8A3A523FD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375605" y="322459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7871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F11F-3EBD-8DE0-678A-7FB3ED7B2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39" y="713378"/>
            <a:ext cx="3300414" cy="859971"/>
          </a:xfrm>
        </p:spPr>
        <p:txBody>
          <a:bodyPr/>
          <a:lstStyle/>
          <a:p>
            <a:r>
              <a:rPr lang="en-IN" sz="3200" b="1" u="sng" dirty="0">
                <a:latin typeface="Times New Roman" panose="02020603050405020304" pitchFamily="18" charset="0"/>
              </a:rPr>
              <a:t>PIN Change</a:t>
            </a:r>
            <a:endParaRPr lang="en-IN" sz="3200" u="sng" dirty="0"/>
          </a:p>
        </p:txBody>
      </p:sp>
      <p:pic>
        <p:nvPicPr>
          <p:cNvPr id="5" name="Content Placeholder 4" descr="A close-up of a machine&#10;&#10;Description automatically generated">
            <a:extLst>
              <a:ext uri="{FF2B5EF4-FFF2-40B4-BE49-F238E27FC236}">
                <a16:creationId xmlns:a16="http://schemas.microsoft.com/office/drawing/2014/main" id="{528CFDCA-F953-38A9-AAB0-0EA7901AB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387" y="515566"/>
            <a:ext cx="6361890" cy="560151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51489-DEB4-DF1F-457E-2A2B83E8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39" y="1864360"/>
            <a:ext cx="3983103" cy="415544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</a:rPr>
              <a:t>Here Customer Can Change Their Account PIN By Clicking On CHANGE Button.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</a:rPr>
              <a:t>Message appears if Both Fields does not match or any field is empty or PIN entered is not 4-digit.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Back  Button will redirect to Main Window.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748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DD029FC-684F-483A-A8BD-1F092BFFB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3C96DD-C9B2-4B53-AEC5-8CB276D3C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62F19CA-71D7-45F5-9123-CA712C528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886C2A0-05BA-4243-B351-00C64563A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C87CEB4-8F81-455D-A076-159940550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C9FC7F0-1AE4-4459-B8F2-219D7598B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D48B9DA-44B2-4334-96CF-D089EFEC9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79089964-B99F-487E-840E-FD3D7E88C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C4611E9-9EAD-44EF-967C-9F3F3066D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916A076-E219-44E3-8EB5-1C04EFCD1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764F0A0-D07C-4159-9427-D25058257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47C794-DD90-4D91-829F-2F92D74D4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A91F91-27C6-4301-95BB-38D75819E4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146DDC2-5A93-4B50-B8F4-B5311F9EC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9AA3227-4C96-4188-B279-CBD4D28FA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3943AC8-1C36-402E-9CF9-236EC8994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107455A9-9423-4813-B4F5-5987FC507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523852" y="18006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553DE0C0-A442-421A-BC88-7C91FBC0D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612744" y="27763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0D557BDA-150C-4379-BDD2-E21312590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36F11F-3EBD-8DE0-678A-7FB3ED7B2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425580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u="sng"/>
              <a:t>Mini Statement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51489-DEB4-DF1F-457E-2A2B83E8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097" y="1777379"/>
            <a:ext cx="6456769" cy="38117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Here Customer Can Get a Mini Statement of their Transactions By Clicking on MINI STATEMENT Button.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Mini Statement Contains recent Transactions including Date, Time , Amount And Type of Transaction.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EXIT Button will redirect to Main Frame.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0D4F95-AC40-4C7F-8794-DF2B6F750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5" name="Content Placeholder 4" descr="A pink card with numbers and numbers&#10;&#10;Description automatically generated">
            <a:extLst>
              <a:ext uri="{FF2B5EF4-FFF2-40B4-BE49-F238E27FC236}">
                <a16:creationId xmlns:a16="http://schemas.microsoft.com/office/drawing/2014/main" id="{2C97F049-2477-5F5D-5D59-11A41A765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328" y="645106"/>
            <a:ext cx="3825978" cy="558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89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19D6B-ECE3-05B9-2159-CEDAFBBB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u="sng"/>
              <a:t>Balance Enquiry</a:t>
            </a:r>
            <a:endParaRPr lang="en-US" sz="3300"/>
          </a:p>
        </p:txBody>
      </p:sp>
      <p:pic>
        <p:nvPicPr>
          <p:cNvPr id="10" name="Content Placeholder 9" descr="A close-up of a machine&#10;&#10;Description automatically generated">
            <a:extLst>
              <a:ext uri="{FF2B5EF4-FFF2-40B4-BE49-F238E27FC236}">
                <a16:creationId xmlns:a16="http://schemas.microsoft.com/office/drawing/2014/main" id="{9A7E5DE8-CF15-310B-287D-028DB44A8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r="16414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CBEA4-8126-BFB6-2398-68ECB6AC8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marR="60706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Here Customers Can See Their Current Balance.</a:t>
            </a:r>
          </a:p>
          <a:p>
            <a:pPr marL="285750" marR="60706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Back  Button will redirect to Main Window.</a:t>
            </a:r>
          </a:p>
          <a:p>
            <a:pPr marR="607060"/>
            <a:endParaRPr lang="en-US" dirty="0">
              <a:solidFill>
                <a:schemeClr val="bg1"/>
              </a:solidFill>
              <a:effectLst/>
            </a:endParaRP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480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939C-87BE-06C9-E217-4594BCC9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324" y="1191383"/>
            <a:ext cx="8761413" cy="706964"/>
          </a:xfrm>
        </p:spPr>
        <p:txBody>
          <a:bodyPr/>
          <a:lstStyle/>
          <a:p>
            <a:r>
              <a:rPr lang="en-IN" sz="4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CONCLUSION</a:t>
            </a:r>
            <a:br>
              <a:rPr lang="en-IN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950818-C140-6B46-D4DD-86CBB8172FCC}"/>
              </a:ext>
            </a:extLst>
          </p:cNvPr>
          <p:cNvSpPr txBox="1"/>
          <p:nvPr/>
        </p:nvSpPr>
        <p:spPr>
          <a:xfrm>
            <a:off x="1016537" y="2601685"/>
            <a:ext cx="848510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is a software which helps the user to work with the bank services like</a:t>
            </a:r>
          </a:p>
          <a:p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en-I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opening a new account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Cash Deposit , </a:t>
            </a:r>
            <a:r>
              <a:rPr lang="en-I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Cash Withdraw , PIN Change , 	Balance Enquiry .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software reduces the amount of manual data entry and gives</a:t>
            </a:r>
          </a:p>
          <a:p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greater efficiency. The User Interface of it is very friendly and can be easily</a:t>
            </a:r>
          </a:p>
          <a:p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used by anyone.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also decreases the amount of time taken to Write Account Details, </a:t>
            </a:r>
            <a:r>
              <a:rPr lang="en-I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Transaction History etc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4582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3E2D8-ECF5-CEF7-C250-DEFE91D8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061" y="1241266"/>
            <a:ext cx="5428551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1" i="0" kern="1200" dirty="0">
                <a:solidFill>
                  <a:srgbClr val="92D050"/>
                </a:solidFill>
                <a:latin typeface="Bodoni MT" panose="02070603080606020203" pitchFamily="18" charset="0"/>
              </a:rPr>
              <a:t>THANK YOU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5EAE72-3D24-4A03-9BDF-FBE8C100A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5" y="396836"/>
            <a:ext cx="4992158" cy="6058999"/>
            <a:chOff x="423335" y="396836"/>
            <a:chExt cx="4992158" cy="605899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76F2A6D-EB50-477B-BD17-230CCC8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5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8FBA8B6C-1D72-481E-A101-FBBBF888B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170217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46FCD9A8-07DA-4FCE-B3CC-44762A40BD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3545327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51" name="Graphic 50" descr="Smiling Face with No Fill">
            <a:extLst>
              <a:ext uri="{FF2B5EF4-FFF2-40B4-BE49-F238E27FC236}">
                <a16:creationId xmlns:a16="http://schemas.microsoft.com/office/drawing/2014/main" id="{63B92485-9D2E-AC0C-FDA8-4ABD8C38A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764" y="1665878"/>
            <a:ext cx="3526244" cy="35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85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47D0-A507-B4A9-888F-296C94C2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INTRODUCTION</a:t>
            </a:r>
            <a:endParaRPr lang="en-IN" sz="5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CA0D2-F9E5-6AD6-FF7C-37B2A4DB4C74}"/>
              </a:ext>
            </a:extLst>
          </p:cNvPr>
          <p:cNvSpPr txBox="1"/>
          <p:nvPr/>
        </p:nvSpPr>
        <p:spPr>
          <a:xfrm>
            <a:off x="497003" y="2375311"/>
            <a:ext cx="876141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52145" marR="8890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Bank  Management System project is a model Internet Banking Site.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52145" marR="8890" algn="just"/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37895" marR="889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site enables the customers to perform the basic banking transactions by sitting at their office or at homes through PC or laptop.</a:t>
            </a:r>
          </a:p>
          <a:p>
            <a:pPr marL="937895" marR="889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provides the access to the customer to create an account, deposit/withdraw the cash from his account, generate statement, enquire balance, change pin</a:t>
            </a:r>
          </a:p>
          <a:p>
            <a:pPr marL="937895" marR="889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has been developed to carry out the processes easily and quickly, which is not possible with the manuals systems, which are overcome by this software.</a:t>
            </a:r>
          </a:p>
          <a:p>
            <a:pPr marL="652145" marR="8890" algn="just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aim of this Bank Management System is to provide an improved design methodology, which envisages the future expansion, and modification, which is necessary for a core sector like banking. This necessitates the design to be expandable and modifiable and so a modular approach is used in developing the application software.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715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E097-BD15-8243-A941-B392390E6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 Of The Project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8D0BB5-E2C6-E58C-FA86-D4D717206D80}"/>
              </a:ext>
            </a:extLst>
          </p:cNvPr>
          <p:cNvSpPr txBox="1"/>
          <p:nvPr/>
        </p:nvSpPr>
        <p:spPr>
          <a:xfrm>
            <a:off x="1154953" y="2982201"/>
            <a:ext cx="8080487" cy="2737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07060" lvl="0" indent="-342900" fontAlgn="base">
              <a:lnSpc>
                <a:spcPct val="137000"/>
              </a:lnSpc>
              <a:spcAft>
                <a:spcPts val="715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</a:t>
            </a:r>
            <a:r>
              <a:rPr lang="en-US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enable the 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ustomers to perform the basic banking transactions online</a:t>
            </a: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</a:t>
            </a:r>
            <a:endParaRPr lang="en-IN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607060" lvl="0" indent="-342900" fontAlgn="base">
              <a:spcAft>
                <a:spcPts val="765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keep the information of Customer Transactions. </a:t>
            </a:r>
            <a:endParaRPr lang="en-IN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607060" lvl="0" indent="-342900" fontAlgn="base">
              <a:lnSpc>
                <a:spcPct val="137000"/>
              </a:lnSpc>
              <a:spcAft>
                <a:spcPts val="69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keep the </a:t>
            </a:r>
            <a:r>
              <a:rPr lang="en-US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Interface user-friendly for Customer</a:t>
            </a: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</a:t>
            </a:r>
            <a:endParaRPr lang="en-IN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607060" lvl="0" indent="-342900" fontAlgn="base">
              <a:spcAft>
                <a:spcPts val="77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better understanding of Online Banking System and activities performed by various roles in the banking sector</a:t>
            </a: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</a:t>
            </a:r>
          </a:p>
          <a:p>
            <a:pPr marL="342900" marR="607060" lvl="0" indent="-342900" fontAlgn="base">
              <a:lnSpc>
                <a:spcPct val="142000"/>
              </a:lnSpc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save the time by Providing Banking Services </a:t>
            </a:r>
            <a:r>
              <a:rPr lang="en-US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</a:t>
            </a: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nline. </a:t>
            </a:r>
            <a:endParaRPr lang="en-IN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marR="8890" indent="-285750">
              <a:spcAft>
                <a:spcPts val="890"/>
              </a:spcAft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234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E097-BD15-8243-A941-B392390E6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Individual Responsibilities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B5552-C0EA-675F-FC43-6C65D6665128}"/>
              </a:ext>
            </a:extLst>
          </p:cNvPr>
          <p:cNvSpPr txBox="1"/>
          <p:nvPr/>
        </p:nvSpPr>
        <p:spPr>
          <a:xfrm>
            <a:off x="979714" y="2957804"/>
            <a:ext cx="102076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Technologies Used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JAVA BASICS , My SQL , JDBC , JAVA SWING , JAVA AWT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5167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00F7-9E75-0ED3-6A37-D323CA972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811" y="1447800"/>
            <a:ext cx="2793159" cy="718457"/>
          </a:xfrm>
        </p:spPr>
        <p:txBody>
          <a:bodyPr/>
          <a:lstStyle/>
          <a:p>
            <a:r>
              <a:rPr lang="en-US" sz="3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endParaRPr lang="en-IN" sz="3200" b="1" dirty="0"/>
          </a:p>
        </p:txBody>
      </p:sp>
      <p:pic>
        <p:nvPicPr>
          <p:cNvPr id="12" name="Content Placeholder 11" descr="A screenshot of a bank account&#10;&#10;Description automatically generated">
            <a:extLst>
              <a:ext uri="{FF2B5EF4-FFF2-40B4-BE49-F238E27FC236}">
                <a16:creationId xmlns:a16="http://schemas.microsoft.com/office/drawing/2014/main" id="{391F0970-2AAB-B9A9-F5CB-7A5F5A2CF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675" y="1731523"/>
            <a:ext cx="5527514" cy="345515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5DF2D-5392-4D30-8486-C02CC0158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2026" y="2525486"/>
            <a:ext cx="3656532" cy="31292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Customer can login to their respective accounts by entering their card number and pin.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Or They Can Create a New Account .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b="1" dirty="0">
              <a:latin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6257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EE5B4415-D31B-404F-BB28-41270F54A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C6E0C3A-87AA-461B-983E-9FFC441F4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CD2E0DC-D51F-426B-AE01-BCAF4E2E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4078303-BDFB-477C-9B55-465CAB4ED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444C16B-AD20-4069-90CA-96D7016DD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628389C-DCFA-43F3-9ECD-4F726CA75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6C77826-3467-4D0C-AC11-70BC93AC0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81" name="Freeform 5">
              <a:extLst>
                <a:ext uri="{FF2B5EF4-FFF2-40B4-BE49-F238E27FC236}">
                  <a16:creationId xmlns:a16="http://schemas.microsoft.com/office/drawing/2014/main" id="{3E31F104-630F-4639-8824-5D01CAEC5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2" name="Freeform 5">
              <a:extLst>
                <a:ext uri="{FF2B5EF4-FFF2-40B4-BE49-F238E27FC236}">
                  <a16:creationId xmlns:a16="http://schemas.microsoft.com/office/drawing/2014/main" id="{E830E334-C153-45AB-8276-EA0687BA5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AD79E3F5-5837-44F6-83B6-6FBD7A1FA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7BD64BE1-CE45-4646-97A1-4349D5EF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A359050-52AD-4A61-813D-5B9F461F8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A79BB7A-15DC-482F-AEAF-594A7738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id="{D81CF798-7A9B-4646-BD0D-5F83B957E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2ABE61-6691-3B15-676A-BEB369DDC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u="sng" dirty="0">
                <a:effectLst/>
              </a:rPr>
              <a:t>Sign Up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4AAC3B-353B-7665-BBBC-812A82D5C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  <a:effectLst/>
              </a:rPr>
              <a:t>Here New </a:t>
            </a:r>
            <a:r>
              <a:rPr lang="en-US">
                <a:solidFill>
                  <a:schemeClr val="bg1"/>
                </a:solidFill>
              </a:rPr>
              <a:t>C</a:t>
            </a:r>
            <a:r>
              <a:rPr lang="en-US">
                <a:solidFill>
                  <a:schemeClr val="bg1"/>
                </a:solidFill>
                <a:effectLst/>
              </a:rPr>
              <a:t>ustomers will Sign Up to </a:t>
            </a:r>
            <a:r>
              <a:rPr lang="en-US">
                <a:solidFill>
                  <a:schemeClr val="bg1"/>
                </a:solidFill>
              </a:rPr>
              <a:t>Create</a:t>
            </a:r>
            <a:r>
              <a:rPr lang="en-US">
                <a:solidFill>
                  <a:schemeClr val="bg1"/>
                </a:solidFill>
                <a:effectLst/>
              </a:rPr>
              <a:t> their accounts.</a:t>
            </a:r>
          </a:p>
          <a:p>
            <a:pPr marL="285750" indent="-285750"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C</a:t>
            </a:r>
            <a:r>
              <a:rPr lang="en-US">
                <a:solidFill>
                  <a:schemeClr val="bg1"/>
                </a:solidFill>
                <a:effectLst/>
              </a:rPr>
              <a:t>ustomers  have to </a:t>
            </a:r>
            <a:r>
              <a:rPr lang="en-US">
                <a:solidFill>
                  <a:schemeClr val="bg1"/>
                </a:solidFill>
              </a:rPr>
              <a:t>E</a:t>
            </a:r>
            <a:r>
              <a:rPr lang="en-US">
                <a:solidFill>
                  <a:schemeClr val="bg1"/>
                </a:solidFill>
                <a:effectLst/>
              </a:rPr>
              <a:t>nter t</a:t>
            </a:r>
            <a:r>
              <a:rPr lang="en-US">
                <a:solidFill>
                  <a:schemeClr val="bg1"/>
                </a:solidFill>
              </a:rPr>
              <a:t>heir </a:t>
            </a:r>
          </a:p>
          <a:p>
            <a:pPr marL="285750" indent="-285750"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P</a:t>
            </a:r>
            <a:r>
              <a:rPr lang="en-US">
                <a:solidFill>
                  <a:schemeClr val="bg1"/>
                </a:solidFill>
                <a:effectLst/>
              </a:rPr>
              <a:t>ersonal Details</a:t>
            </a:r>
          </a:p>
          <a:p>
            <a:pPr marL="285750" indent="-285750"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Additional Details</a:t>
            </a:r>
          </a:p>
          <a:p>
            <a:pPr marL="285750" indent="-285750"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  <a:effectLst/>
              </a:rPr>
              <a:t>Some Account Details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Submit Button Will Generate Account Number and Save Details</a:t>
            </a:r>
          </a:p>
          <a:p>
            <a:pPr>
              <a:buFont typeface="Wingdings 3" charset="2"/>
              <a:buChar char=""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48" name="Picture 47" descr="A green screen shot of a bank account&#10;&#10;Description automatically generated">
            <a:extLst>
              <a:ext uri="{FF2B5EF4-FFF2-40B4-BE49-F238E27FC236}">
                <a16:creationId xmlns:a16="http://schemas.microsoft.com/office/drawing/2014/main" id="{CDF3513C-6D10-FD2C-BAA4-F2B1BA6882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1" r="32370" b="-1"/>
          <a:stretch/>
        </p:blipFill>
        <p:spPr>
          <a:xfrm>
            <a:off x="5030881" y="637835"/>
            <a:ext cx="3277629" cy="5394148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17A0E0FE-7103-47CC-9F59-1BD983D20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11" name="Content Placeholder 10" descr="A blue screen shot of a application form&#10;&#10;Description automatically generated">
            <a:extLst>
              <a:ext uri="{FF2B5EF4-FFF2-40B4-BE49-F238E27FC236}">
                <a16:creationId xmlns:a16="http://schemas.microsoft.com/office/drawing/2014/main" id="{FEB0DE21-B187-EA54-234A-3256E08A0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3" r="3" b="1837"/>
          <a:stretch/>
        </p:blipFill>
        <p:spPr>
          <a:xfrm>
            <a:off x="8308510" y="3346042"/>
            <a:ext cx="3277630" cy="2708207"/>
          </a:xfrm>
          <a:prstGeom prst="rect">
            <a:avLst/>
          </a:prstGeom>
        </p:spPr>
      </p:pic>
      <p:pic>
        <p:nvPicPr>
          <p:cNvPr id="69" name="Picture 68" descr="A screenshot of a computer&#10;&#10;Description automatically generated">
            <a:extLst>
              <a:ext uri="{FF2B5EF4-FFF2-40B4-BE49-F238E27FC236}">
                <a16:creationId xmlns:a16="http://schemas.microsoft.com/office/drawing/2014/main" id="{441E7F26-429B-3029-58B9-7E62800CFE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6160"/>
          <a:stretch/>
        </p:blipFill>
        <p:spPr>
          <a:xfrm>
            <a:off x="8308510" y="637836"/>
            <a:ext cx="3277630" cy="270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69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EFF0-F865-36D0-DE2D-91C2F98C6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u="sng">
                <a:effectLst/>
              </a:rPr>
              <a:t>Main Window</a:t>
            </a:r>
            <a:endParaRPr lang="en-US" sz="3300" u="sng"/>
          </a:p>
        </p:txBody>
      </p:sp>
      <p:pic>
        <p:nvPicPr>
          <p:cNvPr id="8" name="Content Placeholder 7" descr="A close-up of a machine&#10;&#10;Description automatically generated">
            <a:extLst>
              <a:ext uri="{FF2B5EF4-FFF2-40B4-BE49-F238E27FC236}">
                <a16:creationId xmlns:a16="http://schemas.microsoft.com/office/drawing/2014/main" id="{49D20D17-A6E0-FE87-21E4-4402FA763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r="15019" b="2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D57C39-8727-A395-F1F4-60EB04AFE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effectLst/>
              </a:rPr>
              <a:t>Here Customers can Click on the displayed buttons to avail the services mentioned.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By This Customer will be redirected to the linked Page.</a:t>
            </a:r>
            <a:endParaRPr lang="en-US" sz="160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Customers can Click on Exit Button to Close the Screen.</a:t>
            </a:r>
            <a:endParaRPr lang="en-US" sz="16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24900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35BE4-5E2B-33A5-CB4D-ECF4BE212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u="sng" dirty="0"/>
              <a:t>Deposit </a:t>
            </a:r>
          </a:p>
        </p:txBody>
      </p:sp>
      <p:pic>
        <p:nvPicPr>
          <p:cNvPr id="7" name="Content Placeholder 6" descr="A close-up of a machine&#10;&#10;Description automatically generated">
            <a:extLst>
              <a:ext uri="{FF2B5EF4-FFF2-40B4-BE49-F238E27FC236}">
                <a16:creationId xmlns:a16="http://schemas.microsoft.com/office/drawing/2014/main" id="{480D8990-1D30-F02F-5404-A742179F2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" r="14729" b="2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6E17A-B255-D043-FF2E-751A439DA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Here Customers Can Enter the Amount they Want to Deposit.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Clicking on Deposit Button will display Amount deposited successfully.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Back  Button will redirect to Main Window  </a:t>
            </a:r>
          </a:p>
        </p:txBody>
      </p:sp>
    </p:spTree>
    <p:extLst>
      <p:ext uri="{BB962C8B-B14F-4D97-AF65-F5344CB8AC3E}">
        <p14:creationId xmlns:p14="http://schemas.microsoft.com/office/powerpoint/2010/main" val="2387845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0F5F5-9C3F-6237-39D1-6813485AF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u="sng"/>
              <a:t>Cash Withdrawal</a:t>
            </a:r>
            <a:br>
              <a:rPr lang="en-US" sz="2800">
                <a:effectLst/>
              </a:rPr>
            </a:br>
            <a:endParaRPr lang="en-US" sz="2800"/>
          </a:p>
        </p:txBody>
      </p:sp>
      <p:pic>
        <p:nvPicPr>
          <p:cNvPr id="8" name="Content Placeholder 7" descr="A close-up of a machine&#10;&#10;Description automatically generated">
            <a:extLst>
              <a:ext uri="{FF2B5EF4-FFF2-40B4-BE49-F238E27FC236}">
                <a16:creationId xmlns:a16="http://schemas.microsoft.com/office/drawing/2014/main" id="{400C6EF5-03BC-981A-4F6C-0EAA8A9A9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" r="14649" b="-2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A8C958-8054-2AE8-2401-DFA332773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marR="889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effectLst/>
              </a:rPr>
              <a:t>Here Customer will Enter the Amount They Want to Withdraw.</a:t>
            </a:r>
          </a:p>
          <a:p>
            <a:pPr marL="285750" marR="889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Clicking on Withdraw Button will display message Amount Debited </a:t>
            </a:r>
          </a:p>
          <a:p>
            <a:pPr marL="285750" marR="889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effectLst/>
              </a:rPr>
              <a:t>If Current Balance is less than Amount Entered, Insufficient Funds  message will be displayed.</a:t>
            </a:r>
          </a:p>
          <a:p>
            <a:pPr marL="285750" marR="889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Back  Button will redirect to Main Window.</a:t>
            </a:r>
          </a:p>
          <a:p>
            <a:pPr marL="285750" marR="8890" indent="-285750"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2662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</TotalTime>
  <Words>651</Words>
  <Application>Microsoft Office PowerPoint</Application>
  <PresentationFormat>Widescreen</PresentationFormat>
  <Paragraphs>69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ADLaM Display</vt:lpstr>
      <vt:lpstr>Arial</vt:lpstr>
      <vt:lpstr>Arial Black</vt:lpstr>
      <vt:lpstr>Bodoni MT</vt:lpstr>
      <vt:lpstr>Century Gothic</vt:lpstr>
      <vt:lpstr>Times New Roman</vt:lpstr>
      <vt:lpstr>Wingdings</vt:lpstr>
      <vt:lpstr>Wingdings 3</vt:lpstr>
      <vt:lpstr>Ion Boardroom</vt:lpstr>
      <vt:lpstr>Bank Management System </vt:lpstr>
      <vt:lpstr>INTRODUCTION</vt:lpstr>
      <vt:lpstr>Objective Of The Project</vt:lpstr>
      <vt:lpstr>Individual Responsibilities</vt:lpstr>
      <vt:lpstr>Login</vt:lpstr>
      <vt:lpstr>Sign Up</vt:lpstr>
      <vt:lpstr>Main Window</vt:lpstr>
      <vt:lpstr>Deposit </vt:lpstr>
      <vt:lpstr>Cash Withdrawal </vt:lpstr>
      <vt:lpstr>Fast Cash </vt:lpstr>
      <vt:lpstr>PIN Change</vt:lpstr>
      <vt:lpstr>Mini Statement</vt:lpstr>
      <vt:lpstr>Balance Enquiry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Management System</dc:title>
  <dc:creator>Dhruv;M23BBAU0443@bennett.edu.in;E23CSEU1032@bennett.edu.in</dc:creator>
  <cp:lastModifiedBy>Dhruv .</cp:lastModifiedBy>
  <cp:revision>19</cp:revision>
  <dcterms:created xsi:type="dcterms:W3CDTF">2022-11-13T15:41:31Z</dcterms:created>
  <dcterms:modified xsi:type="dcterms:W3CDTF">2024-05-20T04:56:29Z</dcterms:modified>
</cp:coreProperties>
</file>